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3"/>
  </p:handoutMasterIdLst>
  <p:sldIdLst>
    <p:sldId id="256" r:id="rId2"/>
    <p:sldId id="267" r:id="rId3"/>
    <p:sldId id="268" r:id="rId4"/>
    <p:sldId id="269" r:id="rId5"/>
    <p:sldId id="270" r:id="rId6"/>
    <p:sldId id="271" r:id="rId7"/>
    <p:sldId id="272" r:id="rId8"/>
    <p:sldId id="263" r:id="rId9"/>
    <p:sldId id="264" r:id="rId10"/>
    <p:sldId id="265" r:id="rId11"/>
    <p:sldId id="266" r:id="rId12"/>
  </p:sldIdLst>
  <p:sldSz cx="9144000" cy="6858000" type="screen4x3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9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EAA70B5D-ADEF-4B5F-AD68-0037937E57B2}" type="datetimeFigureOut">
              <a:rPr lang="en-US" smtClean="0"/>
              <a:t>25-Feb-16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24E0230C-68AF-4050-B332-783057C836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4773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1D2AA-75BA-463C-9DD8-03974C95C61E}" type="datetimeFigureOut">
              <a:rPr lang="en-US" smtClean="0"/>
              <a:t>25-Feb-16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0DBDA-9BFB-4DCE-AA6F-232903D967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7818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1D2AA-75BA-463C-9DD8-03974C95C61E}" type="datetimeFigureOut">
              <a:rPr lang="en-US" smtClean="0"/>
              <a:t>25-Feb-16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0DBDA-9BFB-4DCE-AA6F-232903D967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4271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1D2AA-75BA-463C-9DD8-03974C95C61E}" type="datetimeFigureOut">
              <a:rPr lang="en-US" smtClean="0"/>
              <a:t>25-Feb-16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0DBDA-9BFB-4DCE-AA6F-232903D967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2593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1D2AA-75BA-463C-9DD8-03974C95C61E}" type="datetimeFigureOut">
              <a:rPr lang="en-US" smtClean="0"/>
              <a:t>25-Feb-16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0DBDA-9BFB-4DCE-AA6F-232903D967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8454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1D2AA-75BA-463C-9DD8-03974C95C61E}" type="datetimeFigureOut">
              <a:rPr lang="en-US" smtClean="0"/>
              <a:t>25-Feb-16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0DBDA-9BFB-4DCE-AA6F-232903D967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661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1D2AA-75BA-463C-9DD8-03974C95C61E}" type="datetimeFigureOut">
              <a:rPr lang="en-US" smtClean="0"/>
              <a:t>25-Feb-16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0DBDA-9BFB-4DCE-AA6F-232903D967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9254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1D2AA-75BA-463C-9DD8-03974C95C61E}" type="datetimeFigureOut">
              <a:rPr lang="en-US" smtClean="0"/>
              <a:t>25-Feb-16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0DBDA-9BFB-4DCE-AA6F-232903D967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5713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1D2AA-75BA-463C-9DD8-03974C95C61E}" type="datetimeFigureOut">
              <a:rPr lang="en-US" smtClean="0"/>
              <a:t>25-Feb-16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0DBDA-9BFB-4DCE-AA6F-232903D967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085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1D2AA-75BA-463C-9DD8-03974C95C61E}" type="datetimeFigureOut">
              <a:rPr lang="en-US" smtClean="0"/>
              <a:t>25-Feb-16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0DBDA-9BFB-4DCE-AA6F-232903D967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7677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1D2AA-75BA-463C-9DD8-03974C95C61E}" type="datetimeFigureOut">
              <a:rPr lang="en-US" smtClean="0"/>
              <a:t>25-Feb-16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0DBDA-9BFB-4DCE-AA6F-232903D967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0148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1D2AA-75BA-463C-9DD8-03974C95C61E}" type="datetimeFigureOut">
              <a:rPr lang="en-US" smtClean="0"/>
              <a:t>25-Feb-16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0DBDA-9BFB-4DCE-AA6F-232903D967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82625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A1D2AA-75BA-463C-9DD8-03974C95C61E}" type="datetimeFigureOut">
              <a:rPr lang="en-US" smtClean="0"/>
              <a:t>25-Feb-16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C0DBDA-9BFB-4DCE-AA6F-232903D967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8317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Research Audit, </a:t>
            </a:r>
            <a:r>
              <a:rPr lang="en-US" dirty="0" err="1" smtClean="0"/>
              <a:t>Pusat</a:t>
            </a:r>
            <a:r>
              <a:rPr lang="en-US" dirty="0" smtClean="0"/>
              <a:t> </a:t>
            </a:r>
            <a:r>
              <a:rPr lang="en-US" dirty="0" err="1" smtClean="0"/>
              <a:t>Pengurusan</a:t>
            </a:r>
            <a:r>
              <a:rPr lang="en-US" dirty="0" smtClean="0"/>
              <a:t> </a:t>
            </a:r>
            <a:r>
              <a:rPr lang="en-US" dirty="0" err="1" smtClean="0"/>
              <a:t>Penyelidikan</a:t>
            </a:r>
            <a:r>
              <a:rPr lang="en-US" dirty="0" smtClean="0"/>
              <a:t> (RMC)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UiTM</a:t>
            </a:r>
            <a:r>
              <a:rPr lang="en-US" dirty="0" smtClean="0"/>
              <a:t> ___________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97216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Success 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0657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7566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Details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94063236"/>
              </p:ext>
            </p:extLst>
          </p:nvPr>
        </p:nvGraphicFramePr>
        <p:xfrm>
          <a:off x="457200" y="1937345"/>
          <a:ext cx="8229602" cy="3851672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1356268"/>
                <a:gridCol w="1145994"/>
                <a:gridCol w="1145994"/>
                <a:gridCol w="1145994"/>
                <a:gridCol w="1145994"/>
                <a:gridCol w="1145994"/>
                <a:gridCol w="1143364"/>
              </a:tblGrid>
              <a:tr h="46703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FASA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158" marR="9158" marT="9158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BIL PROJEK LULUS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158" marR="9158" marT="9158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BIL PROJEK AKTIF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158" marR="9158" marT="9158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BIL PROJEK TAMAT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158" marR="9158" marT="9158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% PENCAPAIAN PROJEK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158" marR="9158" marT="9158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PERMOHONAN LANJUTAN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158" marR="9158" marT="9158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5787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LANJUTAN - 1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158" marR="9158" marT="9158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LANJUTAN - 2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158" marR="9158" marT="9158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48779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1/2012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158" marR="9158" marT="91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125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158" marR="9158" marT="91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35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158" marR="9158" marT="91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90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158" marR="9158" marT="9158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158" marR="9158" marT="91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44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158" marR="9158" marT="91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15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158" marR="9158" marT="9158" marB="0" anchor="ctr"/>
                </a:tc>
              </a:tr>
              <a:tr h="48779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1/2013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158" marR="9158" marT="91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48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158" marR="9158" marT="91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34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158" marR="9158" marT="91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14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158" marR="9158" marT="9158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158" marR="9158" marT="91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21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158" marR="9158" marT="91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20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158" marR="9158" marT="9158" marB="0" anchor="ctr"/>
                </a:tc>
              </a:tr>
              <a:tr h="48779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2/2013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158" marR="9158" marT="91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117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158" marR="9158" marT="91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110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158" marR="9158" marT="91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158" marR="9158" marT="9158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158" marR="9158" marT="91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69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158" marR="9158" marT="91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29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158" marR="9158" marT="9158" marB="0" anchor="ctr"/>
                </a:tc>
              </a:tr>
              <a:tr h="48779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1/2014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158" marR="9158" marT="91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103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158" marR="9158" marT="91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103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158" marR="9158" marT="91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158" marR="9158" marT="9158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158" marR="9158" marT="91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33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158" marR="9158" marT="91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158" marR="9158" marT="9158" marB="0" anchor="ctr"/>
                </a:tc>
              </a:tr>
              <a:tr h="48779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2/2014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158" marR="9158" marT="91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54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158" marR="9158" marT="91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54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158" marR="9158" marT="91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158" marR="9158" marT="9158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158" marR="9158" marT="91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158" marR="9158" marT="91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158" marR="9158" marT="9158" marB="0" anchor="ctr"/>
                </a:tc>
              </a:tr>
              <a:tr h="48779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1/2015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158" marR="9158" marT="91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147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158" marR="9158" marT="91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158" marR="9158" marT="91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147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158" marR="9158" marT="9158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158" marR="9158" marT="91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158" marR="9158" marT="91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158" marR="9158" marT="9158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8167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Schedule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39311353"/>
              </p:ext>
            </p:extLst>
          </p:nvPr>
        </p:nvGraphicFramePr>
        <p:xfrm>
          <a:off x="457194" y="2971078"/>
          <a:ext cx="8229612" cy="1784207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2444532"/>
                <a:gridCol w="241045"/>
                <a:gridCol w="241045"/>
                <a:gridCol w="241045"/>
                <a:gridCol w="241045"/>
                <a:gridCol w="241045"/>
                <a:gridCol w="241045"/>
                <a:gridCol w="241045"/>
                <a:gridCol w="241045"/>
                <a:gridCol w="241045"/>
                <a:gridCol w="241045"/>
                <a:gridCol w="241045"/>
                <a:gridCol w="241045"/>
                <a:gridCol w="241045"/>
                <a:gridCol w="241045"/>
                <a:gridCol w="241045"/>
                <a:gridCol w="241045"/>
                <a:gridCol w="241045"/>
                <a:gridCol w="241045"/>
                <a:gridCol w="241045"/>
                <a:gridCol w="241045"/>
                <a:gridCol w="241045"/>
                <a:gridCol w="241045"/>
                <a:gridCol w="241045"/>
                <a:gridCol w="241045"/>
              </a:tblGrid>
              <a:tr h="152310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 dirty="0">
                          <a:effectLst/>
                        </a:rPr>
                        <a:t> 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53" marR="7253" marT="7253" marB="0" anchor="ctr"/>
                </a:tc>
                <a:tc gridSpan="12"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Year 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53" marR="7253" marT="7253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12"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Year 2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53" marR="7253" marT="7253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1033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</a:rPr>
                        <a:t>MILESTONES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53" marR="7253" marT="7253" marB="0" anchor="ctr"/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2010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53" marR="7253" marT="7253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12"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2011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53" marR="7253" marT="7253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2012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53" marR="7253" marT="7253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61104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 dirty="0">
                          <a:effectLst/>
                        </a:rPr>
                        <a:t> 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53" marR="7253" marT="725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u="none" strike="noStrike">
                          <a:effectLst/>
                        </a:rPr>
                        <a:t>Apr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53" marR="7253" marT="7253" marB="0" vert="vert27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u="none" strike="noStrike">
                          <a:effectLst/>
                        </a:rPr>
                        <a:t>May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53" marR="7253" marT="7253" marB="0" vert="vert27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u="none" strike="noStrike">
                          <a:effectLst/>
                        </a:rPr>
                        <a:t>Jun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53" marR="7253" marT="7253" marB="0" vert="vert27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u="none" strike="noStrike">
                          <a:effectLst/>
                        </a:rPr>
                        <a:t>Jul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53" marR="7253" marT="7253" marB="0" vert="vert27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u="none" strike="noStrike">
                          <a:effectLst/>
                        </a:rPr>
                        <a:t>Aug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53" marR="7253" marT="7253" marB="0" vert="vert27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u="none" strike="noStrike">
                          <a:effectLst/>
                        </a:rPr>
                        <a:t>Sept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53" marR="7253" marT="7253" marB="0" vert="vert27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u="none" strike="noStrike">
                          <a:effectLst/>
                        </a:rPr>
                        <a:t>Oct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53" marR="7253" marT="7253" marB="0" vert="vert27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u="none" strike="noStrike">
                          <a:effectLst/>
                        </a:rPr>
                        <a:t>Nov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53" marR="7253" marT="7253" marB="0" vert="vert27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u="none" strike="noStrike">
                          <a:effectLst/>
                        </a:rPr>
                        <a:t>Dis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53" marR="7253" marT="7253" marB="0" vert="vert27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u="none" strike="noStrike">
                          <a:effectLst/>
                        </a:rPr>
                        <a:t>Jan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53" marR="7253" marT="7253" marB="0" vert="vert27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u="none" strike="noStrike">
                          <a:effectLst/>
                        </a:rPr>
                        <a:t>Feb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53" marR="7253" marT="7253" marB="0" vert="vert27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u="none" strike="noStrike">
                          <a:effectLst/>
                        </a:rPr>
                        <a:t>Mar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53" marR="7253" marT="7253" marB="0" vert="vert27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u="none" strike="noStrike">
                          <a:effectLst/>
                        </a:rPr>
                        <a:t>Apr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53" marR="7253" marT="7253" marB="0" vert="vert27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u="none" strike="noStrike">
                          <a:effectLst/>
                        </a:rPr>
                        <a:t>May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53" marR="7253" marT="7253" marB="0" vert="vert27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u="none" strike="noStrike">
                          <a:effectLst/>
                        </a:rPr>
                        <a:t>Jun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53" marR="7253" marT="7253" marB="0" vert="vert27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u="none" strike="noStrike">
                          <a:effectLst/>
                        </a:rPr>
                        <a:t>Jul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53" marR="7253" marT="7253" marB="0" vert="vert27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u="none" strike="noStrike">
                          <a:effectLst/>
                        </a:rPr>
                        <a:t>Aug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53" marR="7253" marT="7253" marB="0" vert="vert27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u="none" strike="noStrike">
                          <a:effectLst/>
                        </a:rPr>
                        <a:t>Sept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53" marR="7253" marT="7253" marB="0" vert="vert27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u="none" strike="noStrike">
                          <a:effectLst/>
                        </a:rPr>
                        <a:t>Oct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53" marR="7253" marT="7253" marB="0" vert="vert27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u="none" strike="noStrike">
                          <a:effectLst/>
                        </a:rPr>
                        <a:t>Nov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53" marR="7253" marT="7253" marB="0" vert="vert27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u="none" strike="noStrike">
                          <a:effectLst/>
                        </a:rPr>
                        <a:t>Dis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53" marR="7253" marT="7253" marB="0" vert="vert27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u="none" strike="noStrike">
                          <a:effectLst/>
                        </a:rPr>
                        <a:t>Jan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53" marR="7253" marT="7253" marB="0" vert="vert27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u="none" strike="noStrike">
                          <a:effectLst/>
                        </a:rPr>
                        <a:t>Feb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53" marR="7253" marT="7253" marB="0" vert="vert27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u="none" strike="noStrike">
                          <a:effectLst/>
                        </a:rPr>
                        <a:t>Mar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53" marR="7253" marT="7253" marB="0" vert="vert270" anchor="ctr"/>
                </a:tc>
              </a:tr>
              <a:tr h="23209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1/2012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158" marR="9158" marT="915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53" marR="7253" marT="725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53" marR="7253" marT="725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53" marR="7253" marT="725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53" marR="7253" marT="725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53" marR="7253" marT="725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53" marR="7253" marT="725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53" marR="7253" marT="725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53" marR="7253" marT="725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53" marR="7253" marT="725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53" marR="7253" marT="725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53" marR="7253" marT="725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53" marR="7253" marT="725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53" marR="7253" marT="725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53" marR="7253" marT="725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53" marR="7253" marT="725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53" marR="7253" marT="725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53" marR="7253" marT="725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53" marR="7253" marT="725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53" marR="7253" marT="725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53" marR="7253" marT="725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53" marR="7253" marT="725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53" marR="7253" marT="725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53" marR="7253" marT="725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53" marR="7253" marT="7253" marB="0" anchor="ctr"/>
                </a:tc>
              </a:tr>
              <a:tr h="23209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1/2013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158" marR="9158" marT="915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53" marR="7253" marT="725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53" marR="7253" marT="725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53" marR="7253" marT="725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53" marR="7253" marT="725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53" marR="7253" marT="725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53" marR="7253" marT="725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53" marR="7253" marT="725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53" marR="7253" marT="725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53" marR="7253" marT="725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53" marR="7253" marT="725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53" marR="7253" marT="725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53" marR="7253" marT="725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53" marR="7253" marT="725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53" marR="7253" marT="725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53" marR="7253" marT="725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53" marR="7253" marT="725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53" marR="7253" marT="725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53" marR="7253" marT="725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53" marR="7253" marT="725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53" marR="7253" marT="725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53" marR="7253" marT="725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53" marR="7253" marT="725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53" marR="7253" marT="725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53" marR="7253" marT="7253" marB="0" anchor="ctr"/>
                </a:tc>
              </a:tr>
              <a:tr h="23209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2/2013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158" marR="9158" marT="915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53" marR="7253" marT="725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53" marR="7253" marT="725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53" marR="7253" marT="725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53" marR="7253" marT="725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53" marR="7253" marT="725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53" marR="7253" marT="725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53" marR="7253" marT="725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53" marR="7253" marT="725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53" marR="7253" marT="725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53" marR="7253" marT="725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53" marR="7253" marT="725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53" marR="7253" marT="725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53" marR="7253" marT="725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53" marR="7253" marT="725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53" marR="7253" marT="725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53" marR="7253" marT="725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53" marR="7253" marT="725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53" marR="7253" marT="725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53" marR="7253" marT="725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53" marR="7253" marT="725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53" marR="7253" marT="725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53" marR="7253" marT="725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53" marR="7253" marT="725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53" marR="7253" marT="7253" marB="0" anchor="ctr"/>
                </a:tc>
              </a:tr>
              <a:tr h="23209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1/2014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158" marR="9158" marT="915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53" marR="7253" marT="725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53" marR="7253" marT="725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53" marR="7253" marT="725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53" marR="7253" marT="725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53" marR="7253" marT="725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53" marR="7253" marT="725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53" marR="7253" marT="725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53" marR="7253" marT="725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53" marR="7253" marT="725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53" marR="7253" marT="725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53" marR="7253" marT="725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53" marR="7253" marT="725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53" marR="7253" marT="725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53" marR="7253" marT="725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53" marR="7253" marT="725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53" marR="7253" marT="725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53" marR="7253" marT="725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53" marR="7253" marT="725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53" marR="7253" marT="725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53" marR="7253" marT="725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53" marR="7253" marT="725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53" marR="7253" marT="725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53" marR="7253" marT="725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53" marR="7253" marT="7253" marB="0" anchor="ctr"/>
                </a:tc>
              </a:tr>
              <a:tr h="23209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2/2014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158" marR="9158" marT="915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53" marR="7253" marT="725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53" marR="7253" marT="725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53" marR="7253" marT="725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53" marR="7253" marT="725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53" marR="7253" marT="725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53" marR="7253" marT="725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53" marR="7253" marT="725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53" marR="7253" marT="725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53" marR="7253" marT="725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53" marR="7253" marT="725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53" marR="7253" marT="725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53" marR="7253" marT="725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53" marR="7253" marT="725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53" marR="7253" marT="725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53" marR="7253" marT="725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53" marR="7253" marT="725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53" marR="7253" marT="725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53" marR="7253" marT="725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53" marR="7253" marT="725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53" marR="7253" marT="725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53" marR="7253" marT="725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53" marR="7253" marT="725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53" marR="7253" marT="725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 dirty="0">
                          <a:effectLst/>
                        </a:rPr>
                        <a:t> 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53" marR="7253" marT="7253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859721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Research Output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05965827"/>
              </p:ext>
            </p:extLst>
          </p:nvPr>
        </p:nvGraphicFramePr>
        <p:xfrm>
          <a:off x="685800" y="2057400"/>
          <a:ext cx="7239000" cy="3124198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447800"/>
                <a:gridCol w="1447800"/>
                <a:gridCol w="1447800"/>
                <a:gridCol w="1447800"/>
                <a:gridCol w="1447800"/>
              </a:tblGrid>
              <a:tr h="626929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>
                          <a:effectLst/>
                        </a:rPr>
                        <a:t>HASIL PENYELIDIKAN</a:t>
                      </a:r>
                      <a:endParaRPr lang="en-US" sz="800" b="0" i="0" u="none" strike="noStrike" dirty="0"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63231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>
                          <a:effectLst/>
                        </a:rPr>
                        <a:t>BIL. ARTIKEL/ BUKU/ BAB DALAM JURNAL BERIMPAK TINGGI/ PENERBITAN</a:t>
                      </a:r>
                      <a:endParaRPr lang="en-US" sz="800" b="0" i="0" u="none" strike="noStrike" dirty="0"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i-FI" sz="800" u="none" strike="noStrike" dirty="0">
                          <a:effectLst/>
                        </a:rPr>
                        <a:t>BIL. PEMBENTANGAN KERTAS KERJA/ PENEMUAN PENYELIDIKAN</a:t>
                      </a:r>
                      <a:endParaRPr lang="fi-FI" sz="800" b="0" i="0" u="none" strike="noStrike" dirty="0"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HARTA INTELEK</a:t>
                      </a:r>
                      <a:endParaRPr lang="en-US" sz="800" b="0" i="0" u="none" strike="noStrike"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</a:tr>
              <a:tr h="24032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Indexed Journal</a:t>
                      </a:r>
                      <a:endParaRPr lang="en-US" sz="800" b="0" i="0" u="none" strike="noStrike"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Non-Indexed Journal</a:t>
                      </a:r>
                      <a:endParaRPr lang="en-US" sz="800" b="0" i="0" u="none" strike="noStrike"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>
                          <a:effectLst/>
                        </a:rPr>
                        <a:t>International</a:t>
                      </a:r>
                      <a:endParaRPr lang="en-US" sz="800" b="0" i="0" u="none" strike="noStrike" dirty="0"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National</a:t>
                      </a:r>
                      <a:endParaRPr lang="en-US" sz="800" b="0" i="0" u="none" strike="noStrike"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960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>
                          <a:effectLst/>
                        </a:rPr>
                        <a:t> </a:t>
                      </a:r>
                      <a:endParaRPr lang="en-US" sz="800" b="0" i="0" u="none" strike="noStrike" dirty="0"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>
                          <a:effectLst/>
                        </a:rPr>
                        <a:t> </a:t>
                      </a:r>
                      <a:endParaRPr lang="en-US" sz="800" b="0" i="0" u="none" strike="noStrike" dirty="0"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</a:tr>
              <a:tr h="2960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>
                          <a:effectLst/>
                        </a:rPr>
                        <a:t> </a:t>
                      </a:r>
                      <a:endParaRPr lang="en-US" sz="800" b="0" i="0" u="none" strike="noStrike" dirty="0"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>
                          <a:effectLst/>
                        </a:rPr>
                        <a:t> </a:t>
                      </a:r>
                      <a:endParaRPr lang="en-US" sz="800" b="0" i="0" u="none" strike="noStrike" dirty="0"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</a:tr>
              <a:tr h="2960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>
                          <a:effectLst/>
                        </a:rPr>
                        <a:t> </a:t>
                      </a:r>
                      <a:endParaRPr lang="en-US" sz="800" b="0" i="0" u="none" strike="noStrike" dirty="0"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>
                          <a:effectLst/>
                        </a:rPr>
                        <a:t> </a:t>
                      </a:r>
                      <a:endParaRPr lang="en-US" sz="800" b="0" i="0" u="none" strike="noStrike" dirty="0"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</a:tr>
              <a:tr h="2960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>
                          <a:effectLst/>
                        </a:rPr>
                        <a:t> </a:t>
                      </a:r>
                      <a:endParaRPr lang="en-US" sz="800" b="0" i="0" u="none" strike="noStrike" dirty="0"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</a:tr>
              <a:tr h="2960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>
                          <a:effectLst/>
                        </a:rPr>
                        <a:t> </a:t>
                      </a:r>
                      <a:endParaRPr lang="en-US" sz="800" b="0" i="0" u="none" strike="noStrike" dirty="0"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</a:tr>
              <a:tr h="31346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>
                          <a:effectLst/>
                        </a:rPr>
                        <a:t> </a:t>
                      </a:r>
                      <a:endParaRPr lang="en-US" sz="800" b="0" i="0" u="none" strike="noStrike" dirty="0"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906784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Human Capital Development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29757025"/>
              </p:ext>
            </p:extLst>
          </p:nvPr>
        </p:nvGraphicFramePr>
        <p:xfrm>
          <a:off x="609600" y="1752599"/>
          <a:ext cx="7848599" cy="3810002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489877"/>
                <a:gridCol w="853046"/>
                <a:gridCol w="853046"/>
                <a:gridCol w="853046"/>
                <a:gridCol w="918666"/>
                <a:gridCol w="1771712"/>
                <a:gridCol w="109206"/>
              </a:tblGrid>
              <a:tr h="416974"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Human Capital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grid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Number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Others</a:t>
                      </a:r>
                      <a:endParaRPr lang="en-US" sz="120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(please specify)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959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On-going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Graduated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45901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Citizen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Malaysian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Non Malaysian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Malaysian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Non Malaysian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412303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PhD Student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9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412303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Master Student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12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405295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Undergraduate Student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112127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20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Total</a:t>
                      </a:r>
                      <a:endParaRPr lang="en-US" sz="120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23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11730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Financial Expenditure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22247601"/>
              </p:ext>
            </p:extLst>
          </p:nvPr>
        </p:nvGraphicFramePr>
        <p:xfrm>
          <a:off x="457200" y="1866237"/>
          <a:ext cx="8229600" cy="3993889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484280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PRESTASI KEWANGAN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496" marR="9496" marT="9496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7478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PERUNTUKAN ASAL (RM)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496" marR="9496" marT="94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PERUNTUKAN DITERIMA (RM)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496" marR="9496" marT="94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PERBELANJAAN (RM)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496" marR="9496" marT="94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BAKI (RM)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496" marR="9496" marT="94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PERATUS BELANJA (%)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496" marR="9496" marT="9496" marB="0" anchor="ctr"/>
                </a:tc>
              </a:tr>
              <a:tr h="50580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8,318,222.00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496" marR="9496" marT="94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8,318,222.00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496" marR="9496" marT="94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6,355,869.25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496" marR="9496" marT="94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1,962,352.75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496" marR="9496" marT="94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76.41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496" marR="9496" marT="9496" marB="0" anchor="ctr"/>
                </a:tc>
              </a:tr>
              <a:tr h="50580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4,111,900.00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496" marR="9496" marT="94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4,111,900.00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496" marR="9496" marT="94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3,081,357.20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496" marR="9496" marT="94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1,030,542.80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496" marR="9496" marT="94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74.94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496" marR="9496" marT="9496" marB="0" anchor="ctr"/>
                </a:tc>
              </a:tr>
              <a:tr h="50580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10,359,882.00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496" marR="9496" marT="94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10,359,882.00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496" marR="9496" marT="94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5,491,794.80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496" marR="9496" marT="94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4,868,087.20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496" marR="9496" marT="94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53.01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496" marR="9496" marT="9496" marB="0" anchor="ctr"/>
                </a:tc>
              </a:tr>
              <a:tr h="50580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9,814,025.00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496" marR="9496" marT="94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9,814,025.00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496" marR="9496" marT="94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4,725,845.42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496" marR="9496" marT="94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5,088,179.58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496" marR="9496" marT="94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48.15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496" marR="9496" marT="9496" marB="0" anchor="ctr"/>
                </a:tc>
              </a:tr>
              <a:tr h="50580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5,087,433.00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496" marR="9496" marT="94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5,087,433.00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496" marR="9496" marT="94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1,496,220.11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496" marR="9496" marT="94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3,591,212.89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496" marR="9496" marT="94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29.41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496" marR="9496" marT="9496" marB="0" anchor="ctr"/>
                </a:tc>
              </a:tr>
              <a:tr h="50580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13,217,140.00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496" marR="9496" marT="94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6,608,570.00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496" marR="9496" marT="94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0.00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496" marR="9496" marT="94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6,608,570.00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496" marR="9496" marT="94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0.00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496" marR="9496" marT="9496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37960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List of Equipment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61862875"/>
              </p:ext>
            </p:extLst>
          </p:nvPr>
        </p:nvGraphicFramePr>
        <p:xfrm>
          <a:off x="457198" y="2057401"/>
          <a:ext cx="7848604" cy="2743198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621112"/>
                <a:gridCol w="1806873"/>
                <a:gridCol w="1806873"/>
                <a:gridCol w="1806873"/>
                <a:gridCol w="1806873"/>
              </a:tblGrid>
              <a:tr h="249340"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423" marR="6423" marT="6423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 dirty="0">
                          <a:effectLst/>
                        </a:rPr>
                        <a:t>SENARAI DAFTAR HARTA MODAL DI BAWAH DANA PENYELIDIKAN FUNDAMENTAL KEMENTERIAN PENDIDIKAN TINGGI (RACE)</a:t>
                      </a:r>
                      <a:endParaRPr lang="en-US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423" marR="6423" marT="6423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423" marR="6423" marT="6423" marB="0" anchor="b"/>
                </a:tc>
              </a:tr>
              <a:tr h="249800"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423" marR="6423" marT="64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423" marR="6423" marT="64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423" marR="6423" marT="64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423" marR="6423" marT="64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423" marR="6423" marT="6423" marB="0" anchor="b"/>
                </a:tc>
              </a:tr>
              <a:tr h="99735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BIL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423" marR="6423" marT="64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 dirty="0">
                          <a:effectLst/>
                        </a:rPr>
                        <a:t>FASA </a:t>
                      </a:r>
                      <a:br>
                        <a:rPr lang="en-US" sz="700" u="none" strike="noStrike" dirty="0">
                          <a:effectLst/>
                        </a:rPr>
                      </a:br>
                      <a:r>
                        <a:rPr lang="en-US" sz="700" u="none" strike="noStrike" dirty="0">
                          <a:effectLst/>
                        </a:rPr>
                        <a:t>(CONTOH 2/2014)</a:t>
                      </a:r>
                      <a:endParaRPr lang="en-US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423" marR="6423" marT="64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 dirty="0">
                          <a:effectLst/>
                        </a:rPr>
                        <a:t>NAMA ASET</a:t>
                      </a:r>
                      <a:endParaRPr lang="en-US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423" marR="6423" marT="64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BILANGAN UNIT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423" marR="6423" marT="64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HARGA PEROLEHAN ASAL (RM)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423" marR="6423" marT="6423" marB="0" anchor="ctr"/>
                </a:tc>
              </a:tr>
              <a:tr h="2493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1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423" marR="6423" marT="64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 dirty="0">
                          <a:effectLst/>
                        </a:rPr>
                        <a:t> 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423" marR="6423" marT="64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 dirty="0">
                          <a:effectLst/>
                        </a:rPr>
                        <a:t> 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423" marR="6423" marT="64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 dirty="0">
                          <a:effectLst/>
                        </a:rPr>
                        <a:t> 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423" marR="6423" marT="64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423" marR="6423" marT="6423" marB="0" anchor="b"/>
                </a:tc>
              </a:tr>
              <a:tr h="2493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2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423" marR="6423" marT="64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423" marR="6423" marT="64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 dirty="0">
                          <a:effectLst/>
                        </a:rPr>
                        <a:t> 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423" marR="6423" marT="64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423" marR="6423" marT="64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 dirty="0">
                          <a:effectLst/>
                        </a:rPr>
                        <a:t> 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423" marR="6423" marT="6423" marB="0" anchor="b"/>
                </a:tc>
              </a:tr>
              <a:tr h="2493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3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423" marR="6423" marT="64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423" marR="6423" marT="64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 dirty="0">
                          <a:effectLst/>
                        </a:rPr>
                        <a:t> 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423" marR="6423" marT="64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423" marR="6423" marT="64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423" marR="6423" marT="6423" marB="0" anchor="b"/>
                </a:tc>
              </a:tr>
              <a:tr h="2493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4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423" marR="6423" marT="64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423" marR="6423" marT="64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 dirty="0">
                          <a:effectLst/>
                        </a:rPr>
                        <a:t> 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423" marR="6423" marT="64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423" marR="6423" marT="64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 dirty="0">
                          <a:effectLst/>
                        </a:rPr>
                        <a:t> 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423" marR="6423" marT="6423" marB="0" anchor="b"/>
                </a:tc>
              </a:tr>
              <a:tr h="2493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5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423" marR="6423" marT="64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423" marR="6423" marT="64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 dirty="0">
                          <a:effectLst/>
                        </a:rPr>
                        <a:t> 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423" marR="6423" marT="64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423" marR="6423" marT="64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 dirty="0">
                          <a:effectLst/>
                        </a:rPr>
                        <a:t> 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423" marR="6423" marT="6423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95843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Intellectual Property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Potential for Commercialization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35905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 / Constraints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36405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286</Words>
  <Application>Microsoft Office PowerPoint</Application>
  <PresentationFormat>On-screen Show (4:3)</PresentationFormat>
  <Paragraphs>364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Research Audit, Pusat Pengurusan Penyelidikan (RMC)</vt:lpstr>
      <vt:lpstr>Project Details</vt:lpstr>
      <vt:lpstr>Project Schedule</vt:lpstr>
      <vt:lpstr>Research Output</vt:lpstr>
      <vt:lpstr>Human Capital Development</vt:lpstr>
      <vt:lpstr>Financial Expenditure</vt:lpstr>
      <vt:lpstr>List of Equipment</vt:lpstr>
      <vt:lpstr>Intellectual Property</vt:lpstr>
      <vt:lpstr>Challenges / Constraints</vt:lpstr>
      <vt:lpstr>Success Story</vt:lpstr>
      <vt:lpstr>Future Plan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Audit, Pusat Pengurusan Penyelidikan (RMC)</dc:title>
  <dc:creator>User</dc:creator>
  <cp:lastModifiedBy>User</cp:lastModifiedBy>
  <cp:revision>5</cp:revision>
  <cp:lastPrinted>2016-02-20T22:33:04Z</cp:lastPrinted>
  <dcterms:created xsi:type="dcterms:W3CDTF">2016-02-20T22:10:17Z</dcterms:created>
  <dcterms:modified xsi:type="dcterms:W3CDTF">2016-02-25T23:19:43Z</dcterms:modified>
</cp:coreProperties>
</file>